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1" r:id="rId3"/>
    <p:sldId id="257" r:id="rId4"/>
    <p:sldId id="260" r:id="rId5"/>
    <p:sldId id="258" r:id="rId6"/>
    <p:sldId id="262" r:id="rId7"/>
    <p:sldId id="259" r:id="rId8"/>
    <p:sldId id="263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8"/>
    <p:restoredTop sz="62418" autoAdjust="0"/>
  </p:normalViewPr>
  <p:slideViewPr>
    <p:cSldViewPr snapToGrid="0">
      <p:cViewPr varScale="1">
        <p:scale>
          <a:sx n="63" d="100"/>
          <a:sy n="63" d="100"/>
        </p:scale>
        <p:origin x="17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9C1C86-D092-457A-A40F-CC444782142F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232E33-A89A-441D-B693-491FCB372D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9682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1. An interesting application of the generative </a:t>
            </a:r>
            <a:r>
              <a:rPr lang="en-GB" dirty="0" err="1"/>
              <a:t>pokemon</a:t>
            </a:r>
            <a:r>
              <a:rPr lang="en-GB" dirty="0"/>
              <a:t>, the left picture is after 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1550 Epochs</a:t>
            </a:r>
            <a:r>
              <a:rPr lang="en-GB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result</a:t>
            </a:r>
            <a:endParaRPr lang="en-GB" dirty="0"/>
          </a:p>
          <a:p>
            <a:r>
              <a:rPr lang="en-GB" dirty="0"/>
              <a:t>The blue line is discriminative loss</a:t>
            </a:r>
          </a:p>
          <a:p>
            <a:r>
              <a:rPr lang="en-GB" dirty="0"/>
              <a:t>The green line is the generative loss.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232E33-A89A-441D-B693-491FCB372D2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646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After several steps of training, if G and D have enough capacity, they will reach a point at which both cannot improve because </a:t>
            </a:r>
            <a:r>
              <a:rPr lang="en" altLang="zh-CN" dirty="0" err="1"/>
              <a:t>pg</a:t>
            </a:r>
            <a:r>
              <a:rPr lang="en" altLang="zh-CN" dirty="0"/>
              <a:t> = </a:t>
            </a:r>
            <a:r>
              <a:rPr lang="en" altLang="zh-CN" dirty="0" err="1"/>
              <a:t>pdata</a:t>
            </a:r>
            <a:r>
              <a:rPr lang="en" altLang="zh-CN" dirty="0"/>
              <a:t>. The discriminator is unable to differentiate between the two distributions, i.e. D(x) = 1/2 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32E33-A89A-441D-B693-491FCB372D2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39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32E33-A89A-441D-B693-491FCB372D2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5860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Training dataset : </a:t>
            </a:r>
          </a:p>
          <a:p>
            <a:endParaRPr lang="en-GB" dirty="0"/>
          </a:p>
          <a:p>
            <a:pPr marL="228600" indent="-228600">
              <a:buAutoNum type="arabicPeriod"/>
            </a:pPr>
            <a:r>
              <a:rPr lang="en-GB" dirty="0"/>
              <a:t>The </a:t>
            </a:r>
            <a:r>
              <a:rPr lang="en-GB" b="1" dirty="0"/>
              <a:t>generator nets </a:t>
            </a:r>
            <a:r>
              <a:rPr lang="en-GB" dirty="0"/>
              <a:t>used a mixture of rectifier linear activations and sigmoid activations</a:t>
            </a:r>
          </a:p>
          <a:p>
            <a:pPr marL="228600" indent="-228600">
              <a:buAutoNum type="arabicPeriod"/>
            </a:pPr>
            <a:r>
              <a:rPr lang="en-GB" dirty="0"/>
              <a:t>The </a:t>
            </a:r>
            <a:r>
              <a:rPr lang="en-GB" b="1" dirty="0"/>
              <a:t>discriminator net </a:t>
            </a:r>
            <a:r>
              <a:rPr lang="en-GB" dirty="0"/>
              <a:t>used </a:t>
            </a:r>
            <a:r>
              <a:rPr lang="en-GB" dirty="0" err="1"/>
              <a:t>maxout</a:t>
            </a:r>
            <a:r>
              <a:rPr lang="en-GB" dirty="0"/>
              <a:t> activations, </a:t>
            </a:r>
          </a:p>
          <a:p>
            <a:pPr marL="228600" indent="-228600">
              <a:buAutoNum type="arabicPeriod"/>
            </a:pPr>
            <a:endParaRPr lang="en-GB" dirty="0"/>
          </a:p>
          <a:p>
            <a:pPr marL="228600" indent="-228600">
              <a:buAutoNum type="arabicPeriod"/>
            </a:pPr>
            <a:r>
              <a:rPr lang="en-GB" dirty="0"/>
              <a:t>Limitation:</a:t>
            </a:r>
          </a:p>
          <a:p>
            <a:pPr marL="228600" indent="-228600">
              <a:buAutoNum type="arabicPeriod"/>
            </a:pPr>
            <a:r>
              <a:rPr lang="en-GB" dirty="0"/>
              <a:t>###################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232E33-A89A-441D-B693-491FCB372D2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71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arenR"/>
            </a:pPr>
            <a:r>
              <a:rPr lang="en" altLang="zh-CN" dirty="0"/>
              <a:t>MNIST  </a:t>
            </a:r>
          </a:p>
          <a:p>
            <a:pPr marL="228600" indent="-228600">
              <a:buAutoNum type="alphaLcParenR"/>
            </a:pPr>
            <a:r>
              <a:rPr lang="en" altLang="zh-CN" dirty="0"/>
              <a:t>TFD </a:t>
            </a:r>
          </a:p>
          <a:p>
            <a:pPr marL="228600" indent="-228600">
              <a:buAutoNum type="alphaLcParenR"/>
            </a:pPr>
            <a:r>
              <a:rPr lang="en" altLang="zh-CN" dirty="0"/>
              <a:t>CIFAR-10 (fully connected model) </a:t>
            </a:r>
          </a:p>
          <a:p>
            <a:pPr marL="228600" indent="-228600">
              <a:buAutoNum type="alphaLcParenR"/>
            </a:pPr>
            <a:r>
              <a:rPr lang="en" altLang="zh-CN" dirty="0"/>
              <a:t>CIFAR-10 (convolutional discriminator and “deconvolutional” generator)</a:t>
            </a:r>
          </a:p>
          <a:p>
            <a:pPr marL="228600" indent="-228600">
              <a:buAutoNum type="alphaLcParenR"/>
            </a:pPr>
            <a:endParaRPr kumimoji="1" lang="en" altLang="zh-CN" dirty="0"/>
          </a:p>
          <a:p>
            <a:pPr marL="228600" indent="-228600">
              <a:buAutoNum type="alphaLcParenR"/>
            </a:pPr>
            <a:endParaRPr kumimoji="1" lang="en" altLang="zh-CN" dirty="0"/>
          </a:p>
          <a:p>
            <a:pPr marL="228600" indent="-228600">
              <a:buAutoNum type="alphaLcParenR"/>
            </a:pPr>
            <a:endParaRPr kumimoji="1" lang="en" altLang="zh-CN" dirty="0"/>
          </a:p>
          <a:p>
            <a:pPr marL="228600" indent="-228600">
              <a:buAutoNum type="alphaLcParenR"/>
            </a:pPr>
            <a:r>
              <a:rPr lang="en" altLang="zh-CN" sz="1200" dirty="0"/>
              <a:t>P</a:t>
            </a:r>
            <a:r>
              <a:rPr lang="zh-CN" altLang="en-US" sz="1200" dirty="0"/>
              <a:t>otential</a:t>
            </a:r>
            <a:r>
              <a:rPr lang="en-US" altLang="zh-CN" sz="1200" dirty="0"/>
              <a:t>: ########################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32E33-A89A-441D-B693-491FCB372D2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1331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comparison of generative adversarial nets with other generative modeling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32E33-A89A-441D-B693-491FCB372D2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7192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training could be accelerated greatly by </a:t>
            </a:r>
            <a:r>
              <a:rPr kumimoji="1" lang="en" altLang="zh-CN" dirty="0" err="1"/>
              <a:t>divising</a:t>
            </a:r>
            <a:r>
              <a:rPr kumimoji="1" lang="en" altLang="zh-CN" dirty="0"/>
              <a:t> better methods for coordinating G and D or determining better distributions to sample z from during training.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Advantage</a:t>
            </a:r>
          </a:p>
          <a:p>
            <a:pPr lvl="1"/>
            <a:r>
              <a:rPr lang="en" altLang="zh-CN" dirty="0"/>
              <a:t>No Markov chains</a:t>
            </a:r>
          </a:p>
          <a:p>
            <a:pPr lvl="1"/>
            <a:r>
              <a:rPr lang="en" altLang="zh-CN" dirty="0"/>
              <a:t>Only backprop is used to obtain gradients</a:t>
            </a:r>
          </a:p>
          <a:p>
            <a:pPr lvl="1"/>
            <a:r>
              <a:rPr lang="en" altLang="zh-CN" dirty="0"/>
              <a:t>No inference is needed during learning</a:t>
            </a:r>
          </a:p>
          <a:p>
            <a:pPr lvl="1"/>
            <a:r>
              <a:rPr lang="en" altLang="zh-CN" dirty="0"/>
              <a:t>Wide variety of functions can be incorporated into the model.</a:t>
            </a:r>
            <a:endParaRPr kumimoji="1" lang="en-US" altLang="zh-CN" dirty="0"/>
          </a:p>
          <a:p>
            <a:r>
              <a:rPr kumimoji="1" lang="en-US" altLang="zh-CN" dirty="0"/>
              <a:t>Disadvantages</a:t>
            </a:r>
          </a:p>
          <a:p>
            <a:pPr lvl="1"/>
            <a:r>
              <a:rPr kumimoji="1" lang="en" altLang="zh-CN" dirty="0"/>
              <a:t>No explicit representation of </a:t>
            </a:r>
            <a:r>
              <a:rPr kumimoji="1" lang="en" altLang="zh-CN" dirty="0" err="1"/>
              <a:t>Pg</a:t>
            </a:r>
            <a:r>
              <a:rPr kumimoji="1" lang="en" altLang="zh-CN" dirty="0"/>
              <a:t>(x), and that Discriminator must be synchronized well with Generator during training </a:t>
            </a:r>
            <a:endParaRPr kumimoji="1" lang="en-US" altLang="zh-CN" dirty="0"/>
          </a:p>
          <a:p>
            <a:r>
              <a:rPr lang="en" altLang="zh-CN" dirty="0"/>
              <a:t>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32E33-A89A-441D-B693-491FCB372D2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01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1400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4262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9187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745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573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45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4903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735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901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840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659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277CD-69D7-4779-88F1-EEB6D829667D}" type="datetimeFigureOut">
              <a:rPr lang="en-GB" smtClean="0"/>
              <a:t>25/02/2019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6960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" altLang="zh-CN" dirty="0"/>
              <a:t>Generative Adversarial Networks (GANs)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" altLang="zh-CN" dirty="0"/>
              <a:t>From Ian </a:t>
            </a:r>
            <a:r>
              <a:rPr lang="en" altLang="zh-CN" dirty="0" err="1"/>
              <a:t>Goodfellow</a:t>
            </a:r>
            <a:r>
              <a:rPr lang="en" altLang="zh-CN" dirty="0"/>
              <a:t> et al.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BB846C8-A0BA-484B-8011-49C979CB869C}"/>
              </a:ext>
            </a:extLst>
          </p:cNvPr>
          <p:cNvSpPr/>
          <p:nvPr/>
        </p:nvSpPr>
        <p:spPr>
          <a:xfrm>
            <a:off x="7924800" y="4753451"/>
            <a:ext cx="38811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" altLang="zh-CN" dirty="0"/>
              <a:t>Group H:</a:t>
            </a:r>
          </a:p>
          <a:p>
            <a:pPr algn="r"/>
            <a:r>
              <a:rPr lang="en-US" altLang="zh-CN" dirty="0"/>
              <a:t>Hao Bai</a:t>
            </a:r>
          </a:p>
          <a:p>
            <a:pPr algn="r"/>
            <a:r>
              <a:rPr lang="en-US" altLang="zh-CN" dirty="0"/>
              <a:t>Thomas Robert Bailey </a:t>
            </a:r>
          </a:p>
          <a:p>
            <a:pPr algn="r"/>
            <a:r>
              <a:rPr lang="en-US" altLang="zh-CN" dirty="0"/>
              <a:t>Hafiz Bilal Ahmed</a:t>
            </a:r>
          </a:p>
          <a:p>
            <a:pPr algn="r"/>
            <a:r>
              <a:rPr lang="en-US" altLang="zh-CN" dirty="0"/>
              <a:t>Goncalo Gil Chaves </a:t>
            </a:r>
            <a:r>
              <a:rPr lang="en-US" altLang="zh-CN" dirty="0" err="1"/>
              <a:t>Figueira</a:t>
            </a:r>
            <a:endParaRPr lang="en-US" altLang="zh-CN" dirty="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EFBB5D9E-7F7A-EF42-A398-E39279812FFB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26" b="34546"/>
          <a:stretch/>
        </p:blipFill>
        <p:spPr bwMode="auto">
          <a:xfrm>
            <a:off x="9283036" y="463460"/>
            <a:ext cx="2522884" cy="5668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78056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C69939-8EE5-4842-9DB2-A84F0F11A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Summary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A33F3E-7967-7D4A-8653-17683FC67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dirty="0"/>
              <a:t>GANs are generative models that are implemented using two stochastic neural network modules: Generator and Discriminator.</a:t>
            </a:r>
          </a:p>
          <a:p>
            <a:r>
              <a:rPr kumimoji="1" lang="en" altLang="zh-CN" dirty="0"/>
              <a:t>State-of-art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Limitation(to the </a:t>
            </a:r>
            <a:r>
              <a:rPr kumimoji="1" lang="en-US" altLang="zh-CN" dirty="0" err="1"/>
              <a:t>disadv</a:t>
            </a:r>
            <a:r>
              <a:rPr kumimoji="1" lang="en-US" altLang="zh-CN" dirty="0"/>
              <a:t> and put here is future work)</a:t>
            </a:r>
          </a:p>
          <a:p>
            <a:pPr lvl="1"/>
            <a:r>
              <a:rPr kumimoji="1" lang="en" altLang="zh-CN" dirty="0"/>
              <a:t>Generator fails to output diverse samples</a:t>
            </a:r>
          </a:p>
          <a:p>
            <a:pPr lvl="1"/>
            <a:r>
              <a:rPr kumimoji="1" lang="en" altLang="zh-CN" dirty="0"/>
              <a:t>Training could be accelerated </a:t>
            </a:r>
          </a:p>
          <a:p>
            <a:pPr lvl="2"/>
            <a:r>
              <a:rPr kumimoji="1" lang="en" altLang="zh-CN" dirty="0"/>
              <a:t>By </a:t>
            </a:r>
            <a:r>
              <a:rPr kumimoji="1" lang="en" altLang="zh-CN" dirty="0" err="1"/>
              <a:t>divising</a:t>
            </a:r>
            <a:r>
              <a:rPr kumimoji="1" lang="en" altLang="zh-CN" dirty="0"/>
              <a:t> better methods for coordinating G and D </a:t>
            </a:r>
          </a:p>
          <a:p>
            <a:pPr lvl="2"/>
            <a:r>
              <a:rPr kumimoji="1" lang="en" altLang="zh-CN" dirty="0"/>
              <a:t>Determining better distributions to sample z from during training</a:t>
            </a:r>
          </a:p>
          <a:p>
            <a:endParaRPr kumimoji="1" lang="zh-CN" altLang="en-US" dirty="0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4E78FB81-6104-1B44-A1C3-8E3D62912932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26" b="34546"/>
          <a:stretch/>
        </p:blipFill>
        <p:spPr bwMode="auto">
          <a:xfrm>
            <a:off x="9283036" y="463460"/>
            <a:ext cx="2522884" cy="5668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83710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D8A05C-E9BE-3145-BFD4-77BC0E959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Contributions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E3CFE3-C770-8B48-BCFD-B0B20D27D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Slides </a:t>
            </a:r>
            <a:r>
              <a:rPr lang="en-US" altLang="zh-CN" dirty="0"/>
              <a:t>: Hao Bai (25%, speaker for 2</a:t>
            </a:r>
            <a:r>
              <a:rPr lang="en-US" altLang="zh-CN" baseline="30000" dirty="0"/>
              <a:t>nd</a:t>
            </a:r>
            <a:r>
              <a:rPr lang="en-US" altLang="zh-CN" dirty="0"/>
              <a:t> part), Thomas Robert Bailey (25%, speaker for 1</a:t>
            </a:r>
            <a:r>
              <a:rPr lang="en-US" altLang="zh-CN" baseline="30000" dirty="0"/>
              <a:t>st</a:t>
            </a:r>
            <a:r>
              <a:rPr lang="en-US" altLang="zh-CN" dirty="0"/>
              <a:t> part)</a:t>
            </a:r>
          </a:p>
          <a:p>
            <a:r>
              <a:rPr lang="en-US" altLang="zh-CN" b="1" dirty="0"/>
              <a:t>Presentation </a:t>
            </a:r>
            <a:r>
              <a:rPr lang="en-US" altLang="zh-CN" dirty="0"/>
              <a:t>: Hafiz Bilal Ahmed (25%, slides for 1</a:t>
            </a:r>
            <a:r>
              <a:rPr lang="en-US" altLang="zh-CN" baseline="30000" dirty="0"/>
              <a:t>st</a:t>
            </a:r>
            <a:r>
              <a:rPr lang="en-US" altLang="zh-CN" dirty="0"/>
              <a:t> part), Goncalo Gil Chaves </a:t>
            </a:r>
            <a:r>
              <a:rPr lang="en-US" altLang="zh-CN" dirty="0" err="1"/>
              <a:t>Figueira</a:t>
            </a:r>
            <a:r>
              <a:rPr lang="en-US" altLang="zh-CN" dirty="0"/>
              <a:t> (25%, slides for 2</a:t>
            </a:r>
            <a:r>
              <a:rPr lang="en-US" altLang="zh-CN" baseline="30000" dirty="0"/>
              <a:t>nd</a:t>
            </a:r>
            <a:r>
              <a:rPr lang="en-US" altLang="zh-CN" dirty="0"/>
              <a:t> part)</a:t>
            </a:r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As a group, we refined the slides and the presentation itself.</a:t>
            </a:r>
          </a:p>
          <a:p>
            <a:endParaRPr kumimoji="1" lang="zh-CN" altLang="en-US" dirty="0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61154288-AD62-D548-AA48-9153C011E1B4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26" b="34546"/>
          <a:stretch/>
        </p:blipFill>
        <p:spPr bwMode="auto">
          <a:xfrm>
            <a:off x="9283036" y="463460"/>
            <a:ext cx="2522884" cy="5668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06577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Latent code</a:t>
            </a:r>
          </a:p>
          <a:p>
            <a:r>
              <a:rPr lang="en-GB" dirty="0"/>
              <a:t>Asymptotically consistent</a:t>
            </a:r>
          </a:p>
          <a:p>
            <a:r>
              <a:rPr lang="en-GB" dirty="0"/>
              <a:t>No Markov chains needs</a:t>
            </a:r>
          </a:p>
          <a:p>
            <a:r>
              <a:rPr lang="en-GB" dirty="0"/>
              <a:t>Often regarded as producing the best samples</a:t>
            </a:r>
          </a:p>
          <a:p>
            <a:pPr lvl="1"/>
            <a:r>
              <a:rPr lang="en-GB" dirty="0"/>
              <a:t>No good way to quantify this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09D00BBB-778F-8F4B-8364-8462A7B7C85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26" b="34546"/>
          <a:stretch/>
        </p:blipFill>
        <p:spPr bwMode="auto">
          <a:xfrm>
            <a:off x="9283036" y="463460"/>
            <a:ext cx="2522884" cy="5668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57626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Architecture GANs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1" b="7951"/>
          <a:stretch/>
        </p:blipFill>
        <p:spPr>
          <a:xfrm>
            <a:off x="838200" y="1690688"/>
            <a:ext cx="4287715" cy="223947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" t="10074" r="343" b="6219"/>
          <a:stretch/>
        </p:blipFill>
        <p:spPr>
          <a:xfrm>
            <a:off x="838201" y="3950482"/>
            <a:ext cx="7655172" cy="2345940"/>
          </a:xfrm>
          <a:prstGeom prst="rect">
            <a:avLst/>
          </a:prstGeom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36D3C7C1-7725-2949-83E0-ED1900C8C93C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26" b="34546"/>
          <a:stretch/>
        </p:blipFill>
        <p:spPr bwMode="auto">
          <a:xfrm>
            <a:off x="9283036" y="463460"/>
            <a:ext cx="2522884" cy="5668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56372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PokémonGAN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42" b="51211"/>
          <a:stretch/>
        </p:blipFill>
        <p:spPr>
          <a:xfrm>
            <a:off x="838201" y="1298306"/>
            <a:ext cx="3974432" cy="2900687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84" t="46525" r="1"/>
          <a:stretch/>
        </p:blipFill>
        <p:spPr>
          <a:xfrm>
            <a:off x="804926" y="4572000"/>
            <a:ext cx="3847285" cy="1851035"/>
          </a:xfrm>
        </p:spPr>
      </p:pic>
      <p:sp>
        <p:nvSpPr>
          <p:cNvPr id="10" name="Rectangle 9"/>
          <p:cNvSpPr/>
          <p:nvPr/>
        </p:nvSpPr>
        <p:spPr>
          <a:xfrm>
            <a:off x="5267826" y="6423035"/>
            <a:ext cx="44478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https://github.com/Zhenye-Na/pokemon-gan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327035"/>
            <a:ext cx="6096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940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GANs</a:t>
            </a:r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0DE88AFA-F751-2D43-B8ED-7B6F66ACB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7848600" cy="622300"/>
          </a:xfrm>
        </p:spPr>
      </p:pic>
      <p:sp>
        <p:nvSpPr>
          <p:cNvPr id="12" name="圆角矩形 11">
            <a:extLst>
              <a:ext uri="{FF2B5EF4-FFF2-40B4-BE49-F238E27FC236}">
                <a16:creationId xmlns:a16="http://schemas.microsoft.com/office/drawing/2014/main" id="{020DD36C-CEDC-3244-B02D-23759BFA0836}"/>
              </a:ext>
            </a:extLst>
          </p:cNvPr>
          <p:cNvSpPr/>
          <p:nvPr/>
        </p:nvSpPr>
        <p:spPr>
          <a:xfrm>
            <a:off x="3219718" y="1690688"/>
            <a:ext cx="1996226" cy="51159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51F5E904-0142-7840-8725-607E86752FD1}"/>
              </a:ext>
            </a:extLst>
          </p:cNvPr>
          <p:cNvSpPr/>
          <p:nvPr/>
        </p:nvSpPr>
        <p:spPr>
          <a:xfrm>
            <a:off x="5434885" y="1690688"/>
            <a:ext cx="2756078" cy="51159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74E3831-744A-5D47-89DE-3AD11B094820}"/>
              </a:ext>
            </a:extLst>
          </p:cNvPr>
          <p:cNvSpPr txBox="1"/>
          <p:nvPr/>
        </p:nvSpPr>
        <p:spPr>
          <a:xfrm>
            <a:off x="1249251" y="2807594"/>
            <a:ext cx="8100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dirty="0"/>
              <a:t>Discriminator: </a:t>
            </a:r>
            <a:r>
              <a:rPr kumimoji="1" lang="en-US" altLang="zh-CN" dirty="0"/>
              <a:t>Training D to maximize the its rewards get from value function: </a:t>
            </a:r>
            <a:r>
              <a:rPr kumimoji="1" lang="en" altLang="zh-CN" dirty="0"/>
              <a:t>V (G, D)</a:t>
            </a:r>
          </a:p>
          <a:p>
            <a:endParaRPr kumimoji="1" lang="en" altLang="zh-CN" dirty="0"/>
          </a:p>
          <a:p>
            <a:r>
              <a:rPr lang="en" altLang="zh-CN" dirty="0"/>
              <a:t>Generator: Training G to minimize the </a:t>
            </a:r>
            <a:r>
              <a:rPr lang="pl" altLang="zh-CN" dirty="0"/>
              <a:t>log(1 − D(G(z))),</a:t>
            </a:r>
            <a:r>
              <a:rPr lang="en" altLang="zh-CN" dirty="0"/>
              <a:t> in other words Generator is trying to minimize Discriminator’s reward (or maximize its loss)</a:t>
            </a:r>
            <a:endParaRPr kumimoji="1"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321A9E5-392C-834E-A3E2-2D4CE7D5893A}"/>
              </a:ext>
            </a:extLst>
          </p:cNvPr>
          <p:cNvSpPr txBox="1"/>
          <p:nvPr/>
        </p:nvSpPr>
        <p:spPr>
          <a:xfrm>
            <a:off x="1249251" y="4317863"/>
            <a:ext cx="38379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/>
              <a:t>The Nash equilibrium: </a:t>
            </a:r>
          </a:p>
          <a:p>
            <a:r>
              <a:rPr kumimoji="1" lang="en-US" altLang="zh-CN" dirty="0" err="1"/>
              <a:t>Pg</a:t>
            </a:r>
            <a:r>
              <a:rPr kumimoji="1" lang="en-US" altLang="zh-CN" dirty="0"/>
              <a:t>(x)= </a:t>
            </a:r>
            <a:r>
              <a:rPr kumimoji="1" lang="en-US" altLang="zh-CN" dirty="0" err="1"/>
              <a:t>Pdata</a:t>
            </a:r>
            <a:r>
              <a:rPr kumimoji="1" lang="en-US" altLang="zh-CN" dirty="0"/>
              <a:t>(x)</a:t>
            </a:r>
          </a:p>
          <a:p>
            <a:r>
              <a:rPr kumimoji="1" lang="en-US" altLang="zh-CN" dirty="0"/>
              <a:t>D(x) = 1/2</a:t>
            </a:r>
            <a:endParaRPr kumimoji="1" lang="zh-CN" altLang="en-US" dirty="0"/>
          </a:p>
        </p:txBody>
      </p:sp>
      <p:pic>
        <p:nvPicPr>
          <p:cNvPr id="19" name="图片 18" descr="图片包含 物体&#10;&#10;描述已自动生成">
            <a:extLst>
              <a:ext uri="{FF2B5EF4-FFF2-40B4-BE49-F238E27FC236}">
                <a16:creationId xmlns:a16="http://schemas.microsoft.com/office/drawing/2014/main" id="{4522145C-D5C1-9249-AD22-C48DD616B1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261" y="4192587"/>
            <a:ext cx="6291404" cy="1949449"/>
          </a:xfrm>
          <a:prstGeom prst="rect">
            <a:avLst/>
          </a:prstGeom>
        </p:spPr>
      </p:pic>
      <p:pic>
        <p:nvPicPr>
          <p:cNvPr id="20" name="Picture 5">
            <a:extLst>
              <a:ext uri="{FF2B5EF4-FFF2-40B4-BE49-F238E27FC236}">
                <a16:creationId xmlns:a16="http://schemas.microsoft.com/office/drawing/2014/main" id="{ABEF79AC-5684-A940-B278-C03A8071E8DA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26" b="34546"/>
          <a:stretch/>
        </p:blipFill>
        <p:spPr bwMode="auto">
          <a:xfrm>
            <a:off x="9283036" y="463460"/>
            <a:ext cx="2522884" cy="5668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07660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片包含 屏幕截图&#10;&#10;描述已自动生成">
            <a:extLst>
              <a:ext uri="{FF2B5EF4-FFF2-40B4-BE49-F238E27FC236}">
                <a16:creationId xmlns:a16="http://schemas.microsoft.com/office/drawing/2014/main" id="{EC4E7F14-4632-B940-A204-06328CB346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162" y="365126"/>
            <a:ext cx="10138639" cy="6127750"/>
          </a:xfr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0CB325AA-FA0F-CB41-BA97-381A3863C518}"/>
              </a:ext>
            </a:extLst>
          </p:cNvPr>
          <p:cNvSpPr/>
          <p:nvPr/>
        </p:nvSpPr>
        <p:spPr>
          <a:xfrm>
            <a:off x="2946400" y="1690689"/>
            <a:ext cx="8407400" cy="23529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A4EAD2F-847D-4045-BC69-E7AC578E554A}"/>
              </a:ext>
            </a:extLst>
          </p:cNvPr>
          <p:cNvSpPr txBox="1"/>
          <p:nvPr/>
        </p:nvSpPr>
        <p:spPr>
          <a:xfrm>
            <a:off x="587373" y="1690688"/>
            <a:ext cx="22515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dirty="0"/>
              <a:t>Discriminator updates</a:t>
            </a:r>
            <a:endParaRPr kumimoji="1" lang="zh-CN" altLang="en-US" sz="2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1002892-4ABD-D84F-9B05-051D82FE8A2F}"/>
              </a:ext>
            </a:extLst>
          </p:cNvPr>
          <p:cNvSpPr txBox="1"/>
          <p:nvPr/>
        </p:nvSpPr>
        <p:spPr>
          <a:xfrm>
            <a:off x="587373" y="4037646"/>
            <a:ext cx="13023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dirty="0"/>
              <a:t>Generator updates</a:t>
            </a:r>
            <a:endParaRPr kumimoji="1" lang="zh-CN" altLang="en-US" sz="20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E72D29F-3BED-F940-8444-4061D42F9BF2}"/>
              </a:ext>
            </a:extLst>
          </p:cNvPr>
          <p:cNvSpPr/>
          <p:nvPr/>
        </p:nvSpPr>
        <p:spPr>
          <a:xfrm>
            <a:off x="2946312" y="4043679"/>
            <a:ext cx="8407400" cy="12607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5274525-3606-404D-A345-44E7645E68F4}"/>
              </a:ext>
            </a:extLst>
          </p:cNvPr>
          <p:cNvSpPr/>
          <p:nvPr/>
        </p:nvSpPr>
        <p:spPr>
          <a:xfrm>
            <a:off x="340199" y="6308208"/>
            <a:ext cx="3105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Global Optimality of </a:t>
            </a:r>
            <a:r>
              <a:rPr lang="en" altLang="zh-CN" dirty="0" err="1"/>
              <a:t>Pg</a:t>
            </a:r>
            <a:r>
              <a:rPr lang="en" altLang="zh-CN" dirty="0"/>
              <a:t> = </a:t>
            </a:r>
            <a:r>
              <a:rPr lang="en" altLang="zh-CN" dirty="0" err="1"/>
              <a:t>Pdata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4179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Experiments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Training data set:</a:t>
            </a:r>
          </a:p>
          <a:p>
            <a:pPr lvl="1"/>
            <a:r>
              <a:rPr lang="en-GB" dirty="0"/>
              <a:t>MNIST</a:t>
            </a:r>
          </a:p>
          <a:p>
            <a:pPr lvl="1"/>
            <a:r>
              <a:rPr lang="en-GB" dirty="0"/>
              <a:t>Toronto Face Database (TFD)</a:t>
            </a:r>
          </a:p>
          <a:p>
            <a:pPr lvl="1"/>
            <a:r>
              <a:rPr lang="en-GB" dirty="0"/>
              <a:t>CIFAR-10</a:t>
            </a:r>
          </a:p>
          <a:p>
            <a:r>
              <a:rPr lang="en" altLang="zh-CN" dirty="0"/>
              <a:t>Estimating the likelihood</a:t>
            </a:r>
            <a:r>
              <a:rPr lang="en-GB" dirty="0"/>
              <a:t>:</a:t>
            </a:r>
          </a:p>
          <a:p>
            <a:pPr lvl="1"/>
            <a:r>
              <a:rPr lang="en" dirty="0"/>
              <a:t>Not perform well in high dimensional spaces</a:t>
            </a:r>
          </a:p>
          <a:p>
            <a:pPr lvl="1"/>
            <a:r>
              <a:rPr lang="en-GB" dirty="0"/>
              <a:t>Somewhat high variance</a:t>
            </a:r>
          </a:p>
          <a:p>
            <a:pPr lvl="1"/>
            <a:r>
              <a:rPr lang="en" dirty="0"/>
              <a:t>Can sample but not estimate likelihood directly </a:t>
            </a:r>
            <a:endParaRPr lang="en-GB" dirty="0"/>
          </a:p>
          <a:p>
            <a:endParaRPr lang="en-GB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559C93C-2266-074A-BFAA-0B1A59E0B1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260" y="1825625"/>
            <a:ext cx="4965700" cy="172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457D4E-3873-9A4B-A05E-B53508456488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26" b="34546"/>
          <a:stretch/>
        </p:blipFill>
        <p:spPr bwMode="auto">
          <a:xfrm>
            <a:off x="9283036" y="463460"/>
            <a:ext cx="2522884" cy="5668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38489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7590-E729-7A47-900D-65B6C32A9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/>
              <a:t>Experiments</a:t>
            </a:r>
            <a:endParaRPr kumimoji="1" lang="zh-CN" altLang="en-US" dirty="0"/>
          </a:p>
        </p:txBody>
      </p:sp>
      <p:pic>
        <p:nvPicPr>
          <p:cNvPr id="5" name="内容占位符 4" descr="图片包含 照片, 墙壁&#10;&#10;描述已自动生成">
            <a:extLst>
              <a:ext uri="{FF2B5EF4-FFF2-40B4-BE49-F238E27FC236}">
                <a16:creationId xmlns:a16="http://schemas.microsoft.com/office/drawing/2014/main" id="{AAEDA397-1DF6-AC4C-8AB3-FEFA23FCB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920" y="612160"/>
            <a:ext cx="4627880" cy="3262491"/>
          </a:xfr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23D95C3-9D86-0D4B-B41F-1D50626C3098}"/>
              </a:ext>
            </a:extLst>
          </p:cNvPr>
          <p:cNvSpPr/>
          <p:nvPr/>
        </p:nvSpPr>
        <p:spPr>
          <a:xfrm>
            <a:off x="838200" y="2905155"/>
            <a:ext cx="46278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2000" dirty="0"/>
              <a:t>No claim that these samples are better than samples generated by existing methods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H</a:t>
            </a:r>
            <a:r>
              <a:rPr lang="zh-CN" altLang="en-US" sz="2000" dirty="0"/>
              <a:t>ighlight the potential of the adversarial framework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8B2187E-AC7B-934C-B3DC-00FE0E085061}"/>
              </a:ext>
            </a:extLst>
          </p:cNvPr>
          <p:cNvSpPr/>
          <p:nvPr/>
        </p:nvSpPr>
        <p:spPr>
          <a:xfrm>
            <a:off x="6725920" y="3874651"/>
            <a:ext cx="462788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lphaLcParenR"/>
            </a:pPr>
            <a:r>
              <a:rPr lang="en" altLang="zh-CN" dirty="0"/>
              <a:t>MNIST  </a:t>
            </a:r>
          </a:p>
          <a:p>
            <a:pPr marL="228600" indent="-228600">
              <a:buAutoNum type="alphaLcParenR"/>
            </a:pPr>
            <a:r>
              <a:rPr lang="en" altLang="zh-CN" dirty="0"/>
              <a:t>TFD </a:t>
            </a:r>
          </a:p>
          <a:p>
            <a:pPr marL="228600" indent="-228600">
              <a:buAutoNum type="alphaLcParenR"/>
            </a:pPr>
            <a:r>
              <a:rPr lang="en" altLang="zh-CN" dirty="0"/>
              <a:t>CIFAR-10 (fully connected model) </a:t>
            </a:r>
          </a:p>
          <a:p>
            <a:pPr marL="228600" indent="-228600">
              <a:buAutoNum type="alphaLcParenR"/>
            </a:pPr>
            <a:r>
              <a:rPr lang="en" altLang="zh-CN" dirty="0"/>
              <a:t>CIFAR-10 (convolutional discriminator and “deconvolutional” generator)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5CC8A3D-DBD2-5D43-A6D2-9F4C6E481D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160" y="5496288"/>
            <a:ext cx="5105400" cy="74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3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CE47C9-2F65-9742-9E6A-554A0299E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Comparison</a:t>
            </a:r>
            <a:endParaRPr kumimoji="1" lang="zh-CN" altLang="en-US" dirty="0"/>
          </a:p>
        </p:txBody>
      </p:sp>
      <p:pic>
        <p:nvPicPr>
          <p:cNvPr id="4" name="内容占位符 3" descr="图片包含 屏幕截图, 文字&#10;&#10;描述已自动生成">
            <a:extLst>
              <a:ext uri="{FF2B5EF4-FFF2-40B4-BE49-F238E27FC236}">
                <a16:creationId xmlns:a16="http://schemas.microsoft.com/office/drawing/2014/main" id="{31607F72-3DB5-BE4B-9644-EF900D382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680" y="1341120"/>
            <a:ext cx="10058400" cy="5151755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3DD319FC-5690-F045-ADB0-982A11DBFF1D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26" b="34546"/>
          <a:stretch/>
        </p:blipFill>
        <p:spPr bwMode="auto">
          <a:xfrm>
            <a:off x="9283036" y="463460"/>
            <a:ext cx="2522884" cy="5668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1684A3B-7AA2-8A44-B82A-B512688A36CA}"/>
              </a:ext>
            </a:extLst>
          </p:cNvPr>
          <p:cNvSpPr/>
          <p:nvPr/>
        </p:nvSpPr>
        <p:spPr>
          <a:xfrm>
            <a:off x="4902200" y="3937317"/>
            <a:ext cx="3916680" cy="431483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E2E8F94-DC9B-8749-9F82-F7F70E4E27DD}"/>
              </a:ext>
            </a:extLst>
          </p:cNvPr>
          <p:cNvSpPr/>
          <p:nvPr/>
        </p:nvSpPr>
        <p:spPr>
          <a:xfrm>
            <a:off x="4902200" y="3350418"/>
            <a:ext cx="3916680" cy="431483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1769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561</Words>
  <Application>Microsoft Macintosh PowerPoint</Application>
  <PresentationFormat>宽屏</PresentationFormat>
  <Paragraphs>95</Paragraphs>
  <Slides>11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Generative Adversarial Networks (GANs)</vt:lpstr>
      <vt:lpstr>GANs</vt:lpstr>
      <vt:lpstr>Architecture GANs</vt:lpstr>
      <vt:lpstr>PokémonGAN</vt:lpstr>
      <vt:lpstr>GANs</vt:lpstr>
      <vt:lpstr>PowerPoint 演示文稿</vt:lpstr>
      <vt:lpstr>Experiments</vt:lpstr>
      <vt:lpstr>Experiments</vt:lpstr>
      <vt:lpstr>Comparison</vt:lpstr>
      <vt:lpstr>Summary</vt:lpstr>
      <vt:lpstr>Contributions</vt:lpstr>
    </vt:vector>
  </TitlesOfParts>
  <Company>Queen Mary, University of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Hao Bai</dc:creator>
  <cp:lastModifiedBy>Hao Bai</cp:lastModifiedBy>
  <cp:revision>22</cp:revision>
  <dcterms:created xsi:type="dcterms:W3CDTF">2019-02-20T10:45:52Z</dcterms:created>
  <dcterms:modified xsi:type="dcterms:W3CDTF">2019-02-25T13:19:57Z</dcterms:modified>
</cp:coreProperties>
</file>

<file path=docProps/thumbnail.jpeg>
</file>